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4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EB0BF-13BD-429F-AF96-45427C42408F}" v="7" dt="2020-09-21T21:38:05.7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2" d="100"/>
          <a:sy n="52" d="100"/>
        </p:scale>
        <p:origin x="57" y="9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ina Esquivel" userId="7e5658c8d649405f" providerId="LiveId" clId="{D1DEB0BF-13BD-429F-AF96-45427C42408F}"/>
    <pc:docChg chg="undo custSel addSld delSld modSld">
      <pc:chgData name="Georgina Esquivel" userId="7e5658c8d649405f" providerId="LiveId" clId="{D1DEB0BF-13BD-429F-AF96-45427C42408F}" dt="2020-09-21T22:04:24.198" v="2708" actId="27636"/>
      <pc:docMkLst>
        <pc:docMk/>
      </pc:docMkLst>
      <pc:sldChg chg="modSp mod">
        <pc:chgData name="Georgina Esquivel" userId="7e5658c8d649405f" providerId="LiveId" clId="{D1DEB0BF-13BD-429F-AF96-45427C42408F}" dt="2020-09-21T21:28:54.282" v="2644" actId="20577"/>
        <pc:sldMkLst>
          <pc:docMk/>
          <pc:sldMk cId="2415996662" sldId="256"/>
        </pc:sldMkLst>
        <pc:spChg chg="mod">
          <ac:chgData name="Georgina Esquivel" userId="7e5658c8d649405f" providerId="LiveId" clId="{D1DEB0BF-13BD-429F-AF96-45427C42408F}" dt="2020-09-21T21:28:54.282" v="2644" actId="20577"/>
          <ac:spMkLst>
            <pc:docMk/>
            <pc:sldMk cId="2415996662" sldId="256"/>
            <ac:spMk id="2" creationId="{4B9FEF2E-AF2E-45B2-A44D-82FBEE74288F}"/>
          </ac:spMkLst>
        </pc:spChg>
        <pc:spChg chg="mod">
          <ac:chgData name="Georgina Esquivel" userId="7e5658c8d649405f" providerId="LiveId" clId="{D1DEB0BF-13BD-429F-AF96-45427C42408F}" dt="2020-09-21T14:00:36.756" v="70" actId="20577"/>
          <ac:spMkLst>
            <pc:docMk/>
            <pc:sldMk cId="2415996662" sldId="256"/>
            <ac:spMk id="3" creationId="{43EC8042-525F-4E10-803A-1C3EDA8F405A}"/>
          </ac:spMkLst>
        </pc:spChg>
      </pc:sldChg>
      <pc:sldChg chg="modSp mod">
        <pc:chgData name="Georgina Esquivel" userId="7e5658c8d649405f" providerId="LiveId" clId="{D1DEB0BF-13BD-429F-AF96-45427C42408F}" dt="2020-09-21T21:02:18.492" v="1167" actId="20577"/>
        <pc:sldMkLst>
          <pc:docMk/>
          <pc:sldMk cId="3960870972" sldId="257"/>
        </pc:sldMkLst>
        <pc:spChg chg="mod">
          <ac:chgData name="Georgina Esquivel" userId="7e5658c8d649405f" providerId="LiveId" clId="{D1DEB0BF-13BD-429F-AF96-45427C42408F}" dt="2020-09-21T14:06:07.299" v="226" actId="20577"/>
          <ac:spMkLst>
            <pc:docMk/>
            <pc:sldMk cId="3960870972" sldId="257"/>
            <ac:spMk id="2" creationId="{FF252479-7F32-46E4-8486-8321BE15E0F6}"/>
          </ac:spMkLst>
        </pc:spChg>
        <pc:spChg chg="mod">
          <ac:chgData name="Georgina Esquivel" userId="7e5658c8d649405f" providerId="LiveId" clId="{D1DEB0BF-13BD-429F-AF96-45427C42408F}" dt="2020-09-21T21:02:18.492" v="1167" actId="20577"/>
          <ac:spMkLst>
            <pc:docMk/>
            <pc:sldMk cId="3960870972" sldId="257"/>
            <ac:spMk id="3" creationId="{499492CC-8F4C-4EAD-ACB9-4F3AF8F84568}"/>
          </ac:spMkLst>
        </pc:spChg>
      </pc:sldChg>
      <pc:sldChg chg="addSp modSp mod">
        <pc:chgData name="Georgina Esquivel" userId="7e5658c8d649405f" providerId="LiveId" clId="{D1DEB0BF-13BD-429F-AF96-45427C42408F}" dt="2020-09-21T21:38:20.521" v="2704" actId="20577"/>
        <pc:sldMkLst>
          <pc:docMk/>
          <pc:sldMk cId="1198739302" sldId="258"/>
        </pc:sldMkLst>
        <pc:spChg chg="mod">
          <ac:chgData name="Georgina Esquivel" userId="7e5658c8d649405f" providerId="LiveId" clId="{D1DEB0BF-13BD-429F-AF96-45427C42408F}" dt="2020-09-21T14:08:53.555" v="298" actId="20577"/>
          <ac:spMkLst>
            <pc:docMk/>
            <pc:sldMk cId="1198739302" sldId="258"/>
            <ac:spMk id="2" creationId="{2FEEF71D-B775-4A25-BB2E-B5168E7842E7}"/>
          </ac:spMkLst>
        </pc:spChg>
        <pc:spChg chg="mod">
          <ac:chgData name="Georgina Esquivel" userId="7e5658c8d649405f" providerId="LiveId" clId="{D1DEB0BF-13BD-429F-AF96-45427C42408F}" dt="2020-09-21T21:36:49.206" v="2700" actId="20577"/>
          <ac:spMkLst>
            <pc:docMk/>
            <pc:sldMk cId="1198739302" sldId="258"/>
            <ac:spMk id="3" creationId="{D82CC349-0CAB-471B-AA9B-EB23A8899F83}"/>
          </ac:spMkLst>
        </pc:spChg>
        <pc:spChg chg="add mod">
          <ac:chgData name="Georgina Esquivel" userId="7e5658c8d649405f" providerId="LiveId" clId="{D1DEB0BF-13BD-429F-AF96-45427C42408F}" dt="2020-09-21T21:38:20.521" v="2704" actId="20577"/>
          <ac:spMkLst>
            <pc:docMk/>
            <pc:sldMk cId="1198739302" sldId="258"/>
            <ac:spMk id="19" creationId="{B8687AEF-D45E-4A27-8DFE-13818CAB74C2}"/>
          </ac:spMkLst>
        </pc:spChg>
      </pc:sldChg>
      <pc:sldChg chg="modSp mod">
        <pc:chgData name="Georgina Esquivel" userId="7e5658c8d649405f" providerId="LiveId" clId="{D1DEB0BF-13BD-429F-AF96-45427C42408F}" dt="2020-09-21T21:38:25.293" v="2706" actId="20577"/>
        <pc:sldMkLst>
          <pc:docMk/>
          <pc:sldMk cId="1103735543" sldId="259"/>
        </pc:sldMkLst>
        <pc:spChg chg="mod">
          <ac:chgData name="Georgina Esquivel" userId="7e5658c8d649405f" providerId="LiveId" clId="{D1DEB0BF-13BD-429F-AF96-45427C42408F}" dt="2020-09-21T21:38:25.293" v="2706" actId="20577"/>
          <ac:spMkLst>
            <pc:docMk/>
            <pc:sldMk cId="1103735543" sldId="259"/>
            <ac:spMk id="2" creationId="{13857D56-8704-4985-862C-1DCE096B5E10}"/>
          </ac:spMkLst>
        </pc:spChg>
        <pc:spChg chg="mod">
          <ac:chgData name="Georgina Esquivel" userId="7e5658c8d649405f" providerId="LiveId" clId="{D1DEB0BF-13BD-429F-AF96-45427C42408F}" dt="2020-09-21T21:08:57.161" v="1626" actId="20577"/>
          <ac:spMkLst>
            <pc:docMk/>
            <pc:sldMk cId="1103735543" sldId="259"/>
            <ac:spMk id="3" creationId="{27E78894-D0B2-4B7E-90FF-47A75B982B83}"/>
          </ac:spMkLst>
        </pc:spChg>
      </pc:sldChg>
      <pc:sldChg chg="modSp mod">
        <pc:chgData name="Georgina Esquivel" userId="7e5658c8d649405f" providerId="LiveId" clId="{D1DEB0BF-13BD-429F-AF96-45427C42408F}" dt="2020-09-21T21:13:51.722" v="2020" actId="20577"/>
        <pc:sldMkLst>
          <pc:docMk/>
          <pc:sldMk cId="3555449704" sldId="260"/>
        </pc:sldMkLst>
        <pc:spChg chg="mod">
          <ac:chgData name="Georgina Esquivel" userId="7e5658c8d649405f" providerId="LiveId" clId="{D1DEB0BF-13BD-429F-AF96-45427C42408F}" dt="2020-09-21T21:11:20.201" v="1702" actId="20577"/>
          <ac:spMkLst>
            <pc:docMk/>
            <pc:sldMk cId="3555449704" sldId="260"/>
            <ac:spMk id="2" creationId="{F11D584F-6858-4C20-B0E1-B83BD9A31F3F}"/>
          </ac:spMkLst>
        </pc:spChg>
        <pc:spChg chg="mod">
          <ac:chgData name="Georgina Esquivel" userId="7e5658c8d649405f" providerId="LiveId" clId="{D1DEB0BF-13BD-429F-AF96-45427C42408F}" dt="2020-09-21T21:13:51.722" v="2020" actId="20577"/>
          <ac:spMkLst>
            <pc:docMk/>
            <pc:sldMk cId="3555449704" sldId="260"/>
            <ac:spMk id="3" creationId="{77A4AB78-8EEE-426E-B59E-1773CBA403A8}"/>
          </ac:spMkLst>
        </pc:spChg>
      </pc:sldChg>
      <pc:sldChg chg="modSp mod">
        <pc:chgData name="Georgina Esquivel" userId="7e5658c8d649405f" providerId="LiveId" clId="{D1DEB0BF-13BD-429F-AF96-45427C42408F}" dt="2020-09-21T21:11:04.646" v="1679" actId="20577"/>
        <pc:sldMkLst>
          <pc:docMk/>
          <pc:sldMk cId="1052212360" sldId="261"/>
        </pc:sldMkLst>
        <pc:spChg chg="mod">
          <ac:chgData name="Georgina Esquivel" userId="7e5658c8d649405f" providerId="LiveId" clId="{D1DEB0BF-13BD-429F-AF96-45427C42408F}" dt="2020-09-21T21:09:32.165" v="1649" actId="20577"/>
          <ac:spMkLst>
            <pc:docMk/>
            <pc:sldMk cId="1052212360" sldId="261"/>
            <ac:spMk id="2" creationId="{D3A6CD4F-A1DF-4755-BE2A-F850662088D5}"/>
          </ac:spMkLst>
        </pc:spChg>
        <pc:spChg chg="mod">
          <ac:chgData name="Georgina Esquivel" userId="7e5658c8d649405f" providerId="LiveId" clId="{D1DEB0BF-13BD-429F-AF96-45427C42408F}" dt="2020-09-21T21:11:04.646" v="1679" actId="20577"/>
          <ac:spMkLst>
            <pc:docMk/>
            <pc:sldMk cId="1052212360" sldId="261"/>
            <ac:spMk id="3" creationId="{A7A6C42D-A002-4EEF-89B0-9871886683BA}"/>
          </ac:spMkLst>
        </pc:spChg>
      </pc:sldChg>
      <pc:sldChg chg="modSp mod">
        <pc:chgData name="Georgina Esquivel" userId="7e5658c8d649405f" providerId="LiveId" clId="{D1DEB0BF-13BD-429F-AF96-45427C42408F}" dt="2020-09-21T21:20:12.241" v="2492" actId="20577"/>
        <pc:sldMkLst>
          <pc:docMk/>
          <pc:sldMk cId="2176271378" sldId="262"/>
        </pc:sldMkLst>
        <pc:spChg chg="mod">
          <ac:chgData name="Georgina Esquivel" userId="7e5658c8d649405f" providerId="LiveId" clId="{D1DEB0BF-13BD-429F-AF96-45427C42408F}" dt="2020-09-21T21:16:42.698" v="2138" actId="20577"/>
          <ac:spMkLst>
            <pc:docMk/>
            <pc:sldMk cId="2176271378" sldId="262"/>
            <ac:spMk id="2" creationId="{0274D663-CA96-40F9-9883-B37142093D91}"/>
          </ac:spMkLst>
        </pc:spChg>
        <pc:spChg chg="mod">
          <ac:chgData name="Georgina Esquivel" userId="7e5658c8d649405f" providerId="LiveId" clId="{D1DEB0BF-13BD-429F-AF96-45427C42408F}" dt="2020-09-21T21:20:12.241" v="2492" actId="20577"/>
          <ac:spMkLst>
            <pc:docMk/>
            <pc:sldMk cId="2176271378" sldId="262"/>
            <ac:spMk id="3" creationId="{8F567ED3-80E4-4F1F-851A-032F68E105C9}"/>
          </ac:spMkLst>
        </pc:spChg>
      </pc:sldChg>
      <pc:sldChg chg="modSp mod">
        <pc:chgData name="Georgina Esquivel" userId="7e5658c8d649405f" providerId="LiveId" clId="{D1DEB0BF-13BD-429F-AF96-45427C42408F}" dt="2020-09-21T21:00:54.182" v="1165" actId="20577"/>
        <pc:sldMkLst>
          <pc:docMk/>
          <pc:sldMk cId="755693516" sldId="263"/>
        </pc:sldMkLst>
        <pc:spChg chg="mod">
          <ac:chgData name="Georgina Esquivel" userId="7e5658c8d649405f" providerId="LiveId" clId="{D1DEB0BF-13BD-429F-AF96-45427C42408F}" dt="2020-09-21T14:00:57.060" v="89" actId="20577"/>
          <ac:spMkLst>
            <pc:docMk/>
            <pc:sldMk cId="755693516" sldId="263"/>
            <ac:spMk id="2" creationId="{298DE5AD-A548-4377-A308-DAD6FB54D6B3}"/>
          </ac:spMkLst>
        </pc:spChg>
        <pc:spChg chg="mod">
          <ac:chgData name="Georgina Esquivel" userId="7e5658c8d649405f" providerId="LiveId" clId="{D1DEB0BF-13BD-429F-AF96-45427C42408F}" dt="2020-09-21T21:00:54.182" v="1165" actId="20577"/>
          <ac:spMkLst>
            <pc:docMk/>
            <pc:sldMk cId="755693516" sldId="263"/>
            <ac:spMk id="3" creationId="{C98511DF-1FA2-43D5-B66A-2DDC51A67A5C}"/>
          </ac:spMkLst>
        </pc:spChg>
      </pc:sldChg>
      <pc:sldChg chg="modSp mod">
        <pc:chgData name="Georgina Esquivel" userId="7e5658c8d649405f" providerId="LiveId" clId="{D1DEB0BF-13BD-429F-AF96-45427C42408F}" dt="2020-09-21T21:26:30.071" v="2577" actId="27636"/>
        <pc:sldMkLst>
          <pc:docMk/>
          <pc:sldMk cId="1807695771" sldId="264"/>
        </pc:sldMkLst>
        <pc:spChg chg="mod">
          <ac:chgData name="Georgina Esquivel" userId="7e5658c8d649405f" providerId="LiveId" clId="{D1DEB0BF-13BD-429F-AF96-45427C42408F}" dt="2020-09-21T21:16:07.717" v="2111" actId="20577"/>
          <ac:spMkLst>
            <pc:docMk/>
            <pc:sldMk cId="1807695771" sldId="264"/>
            <ac:spMk id="2" creationId="{91210600-342C-4E8D-8AD0-C0FD7DF3E333}"/>
          </ac:spMkLst>
        </pc:spChg>
        <pc:spChg chg="mod">
          <ac:chgData name="Georgina Esquivel" userId="7e5658c8d649405f" providerId="LiveId" clId="{D1DEB0BF-13BD-429F-AF96-45427C42408F}" dt="2020-09-21T21:26:30.071" v="2577" actId="27636"/>
          <ac:spMkLst>
            <pc:docMk/>
            <pc:sldMk cId="1807695771" sldId="264"/>
            <ac:spMk id="3" creationId="{452987BF-88D6-49AA-AF1F-AF8206E36ED2}"/>
          </ac:spMkLst>
        </pc:spChg>
      </pc:sldChg>
      <pc:sldChg chg="new del">
        <pc:chgData name="Georgina Esquivel" userId="7e5658c8d649405f" providerId="LiveId" clId="{D1DEB0BF-13BD-429F-AF96-45427C42408F}" dt="2020-09-21T21:26:47.138" v="2580" actId="2696"/>
        <pc:sldMkLst>
          <pc:docMk/>
          <pc:sldMk cId="3374140510" sldId="265"/>
        </pc:sldMkLst>
      </pc:sldChg>
      <pc:sldChg chg="modSp add mod">
        <pc:chgData name="Georgina Esquivel" userId="7e5658c8d649405f" providerId="LiveId" clId="{D1DEB0BF-13BD-429F-AF96-45427C42408F}" dt="2020-09-21T22:04:24.198" v="2708" actId="27636"/>
        <pc:sldMkLst>
          <pc:docMk/>
          <pc:sldMk cId="3395908087" sldId="266"/>
        </pc:sldMkLst>
        <pc:spChg chg="mod">
          <ac:chgData name="Georgina Esquivel" userId="7e5658c8d649405f" providerId="LiveId" clId="{D1DEB0BF-13BD-429F-AF96-45427C42408F}" dt="2020-09-21T21:27:10.270" v="2600" actId="20577"/>
          <ac:spMkLst>
            <pc:docMk/>
            <pc:sldMk cId="3395908087" sldId="266"/>
            <ac:spMk id="2" creationId="{9D86125F-F57C-4417-89D1-B7BD834B29F7}"/>
          </ac:spMkLst>
        </pc:spChg>
        <pc:spChg chg="mod">
          <ac:chgData name="Georgina Esquivel" userId="7e5658c8d649405f" providerId="LiveId" clId="{D1DEB0BF-13BD-429F-AF96-45427C42408F}" dt="2020-09-21T22:04:24.198" v="2708" actId="27636"/>
          <ac:spMkLst>
            <pc:docMk/>
            <pc:sldMk cId="3395908087" sldId="266"/>
            <ac:spMk id="3" creationId="{D385F918-92BE-465F-99C8-2630F6C8AA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9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5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61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21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14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75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10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8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2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7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7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4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9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9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28DD9E-4942-4040-9DBC-B0203915A31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FF1AE9-32A8-47C6-8E3E-5E2D55A7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5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email.tmohouston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FEF2E-AF2E-45B2-A44D-82FBEE7428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/>
              <a:t>Moratoria de Protección de Desalojos del CDC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C8042-525F-4E10-803A-1C3EDA8F40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r>
              <a:rPr lang="es-ES" b="1" dirty="0"/>
              <a:t>Una guía para Inquilinos y las Personas que los Asesoran</a:t>
            </a:r>
            <a:endParaRPr lang="en-US" b="1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203ADBD8-292F-4634-BCD7-6A8C918B98E9}"/>
              </a:ext>
            </a:extLst>
          </p:cNvPr>
          <p:cNvPicPr/>
          <p:nvPr/>
        </p:nvPicPr>
        <p:blipFill rotWithShape="1">
          <a:blip r:embed="rId2"/>
          <a:srcRect t="18927" b="26107"/>
          <a:stretch/>
        </p:blipFill>
        <p:spPr>
          <a:xfrm>
            <a:off x="4257675" y="590549"/>
            <a:ext cx="6503090" cy="1238251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415996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4D663-CA96-40F9-9883-B37142093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87400"/>
          </a:xfrm>
        </p:spPr>
        <p:txBody>
          <a:bodyPr/>
          <a:lstStyle/>
          <a:p>
            <a:r>
              <a:rPr lang="en-US" b="1" dirty="0"/>
              <a:t>Para mas </a:t>
            </a:r>
            <a:r>
              <a:rPr lang="en-US" b="1" dirty="0" err="1"/>
              <a:t>informacion</a:t>
            </a:r>
            <a:r>
              <a:rPr lang="en-US" b="1" dirty="0"/>
              <a:t> de TMO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67ED3-80E4-4F1F-851A-032F68E10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120" y="1625600"/>
            <a:ext cx="9970190" cy="447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Go to TMO</a:t>
            </a:r>
            <a:r>
              <a:rPr lang="es-ES" dirty="0"/>
              <a:t>Vaya al sitio web de TMO en www.tmohouston.org </a:t>
            </a:r>
          </a:p>
          <a:p>
            <a:r>
              <a:rPr lang="en-US" dirty="0" err="1"/>
              <a:t>Declaracion</a:t>
            </a:r>
            <a:r>
              <a:rPr lang="en-US" dirty="0"/>
              <a:t> </a:t>
            </a:r>
            <a:r>
              <a:rPr lang="en-US" dirty="0" err="1"/>
              <a:t>bilingue</a:t>
            </a:r>
            <a:r>
              <a:rPr lang="en-US" dirty="0"/>
              <a:t> para </a:t>
            </a:r>
            <a:r>
              <a:rPr lang="en-US" dirty="0" err="1"/>
              <a:t>firmar</a:t>
            </a:r>
            <a:endParaRPr lang="en-US" dirty="0"/>
          </a:p>
          <a:p>
            <a:r>
              <a:rPr lang="en-US" dirty="0" err="1"/>
              <a:t>Guia</a:t>
            </a:r>
            <a:r>
              <a:rPr lang="en-US" dirty="0"/>
              <a:t> para </a:t>
            </a:r>
            <a:r>
              <a:rPr lang="en-US" dirty="0" err="1"/>
              <a:t>completar</a:t>
            </a:r>
            <a:r>
              <a:rPr lang="en-US" dirty="0"/>
              <a:t> la </a:t>
            </a:r>
            <a:r>
              <a:rPr lang="en-US" dirty="0" err="1"/>
              <a:t>Declaracion</a:t>
            </a:r>
            <a:endParaRPr lang="en-US" dirty="0"/>
          </a:p>
          <a:p>
            <a:r>
              <a:rPr lang="en-US" dirty="0" err="1"/>
              <a:t>Preguntas</a:t>
            </a:r>
            <a:r>
              <a:rPr lang="en-US" dirty="0"/>
              <a:t> </a:t>
            </a:r>
            <a:r>
              <a:rPr lang="en-US" dirty="0" err="1"/>
              <a:t>frecuentes</a:t>
            </a:r>
            <a:r>
              <a:rPr lang="en-US" dirty="0"/>
              <a:t> de la </a:t>
            </a:r>
            <a:r>
              <a:rPr lang="en-US" dirty="0" err="1"/>
              <a:t>Declaracion</a:t>
            </a:r>
            <a:r>
              <a:rPr lang="en-US" dirty="0"/>
              <a:t> de </a:t>
            </a:r>
            <a:r>
              <a:rPr lang="en-US" dirty="0" err="1"/>
              <a:t>Proteccion</a:t>
            </a:r>
            <a:r>
              <a:rPr lang="en-US" dirty="0"/>
              <a:t> de </a:t>
            </a:r>
            <a:r>
              <a:rPr lang="en-US" dirty="0" err="1"/>
              <a:t>Desalojos</a:t>
            </a:r>
            <a:endParaRPr lang="en-US" dirty="0"/>
          </a:p>
          <a:p>
            <a:r>
              <a:rPr lang="en-US" dirty="0"/>
              <a:t>Para </a:t>
            </a:r>
            <a:r>
              <a:rPr lang="en-US" dirty="0" err="1"/>
              <a:t>preguntas</a:t>
            </a:r>
            <a:r>
              <a:rPr lang="en-US" dirty="0"/>
              <a:t> </a:t>
            </a:r>
            <a:r>
              <a:rPr lang="en-US" dirty="0" err="1"/>
              <a:t>contactar</a:t>
            </a:r>
            <a:r>
              <a:rPr lang="en-US" dirty="0"/>
              <a:t> a TMO o </a:t>
            </a:r>
            <a:r>
              <a:rPr lang="en-US" dirty="0" err="1"/>
              <a:t>algun</a:t>
            </a:r>
            <a:r>
              <a:rPr lang="en-US" dirty="0"/>
              <a:t> </a:t>
            </a:r>
            <a:r>
              <a:rPr lang="en-US" dirty="0" err="1"/>
              <a:t>organizador</a:t>
            </a:r>
            <a:endParaRPr lang="en-US" dirty="0"/>
          </a:p>
          <a:p>
            <a:pPr lvl="1"/>
            <a:r>
              <a:rPr lang="en-US" sz="2400" dirty="0">
                <a:hlinkClick r:id="rId2"/>
              </a:rPr>
              <a:t>email.tmohouston@gmail.com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713-807-1429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image1.jpg">
            <a:extLst>
              <a:ext uri="{FF2B5EF4-FFF2-40B4-BE49-F238E27FC236}">
                <a16:creationId xmlns:a16="http://schemas.microsoft.com/office/drawing/2014/main" id="{F4B59E5A-B7AB-4374-8153-CC181CE1C04A}"/>
              </a:ext>
            </a:extLst>
          </p:cNvPr>
          <p:cNvPicPr/>
          <p:nvPr/>
        </p:nvPicPr>
        <p:blipFill rotWithShape="1">
          <a:blip r:embed="rId3"/>
          <a:srcRect t="18927" b="26107"/>
          <a:stretch/>
        </p:blipFill>
        <p:spPr>
          <a:xfrm>
            <a:off x="8575040" y="5876647"/>
            <a:ext cx="3244270" cy="59110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17627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DE5AD-A548-4377-A308-DAD6FB54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2494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Resumen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511DF-1FA2-43D5-B66A-2DDC51A67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10749"/>
            <a:ext cx="10018713" cy="4280451"/>
          </a:xfrm>
        </p:spPr>
        <p:txBody>
          <a:bodyPr>
            <a:normAutofit lnSpcReduction="10000"/>
          </a:bodyPr>
          <a:lstStyle/>
          <a:p>
            <a:r>
              <a:rPr lang="es-ES" dirty="0"/>
              <a:t>Emitido por el  Centro para el Control de Enfermedades (CDC) para evitar la propagación de COVID cuando las personas son desalojadas y obligadas a </a:t>
            </a:r>
            <a:r>
              <a:rPr lang="en-US" dirty="0" err="1"/>
              <a:t>vivir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una </a:t>
            </a:r>
            <a:r>
              <a:rPr lang="en-US" dirty="0" err="1"/>
              <a:t>vivienda</a:t>
            </a:r>
            <a:r>
              <a:rPr lang="en-US" dirty="0"/>
              <a:t> </a:t>
            </a:r>
            <a:r>
              <a:rPr lang="en-US" dirty="0" err="1"/>
              <a:t>compartida</a:t>
            </a:r>
            <a:r>
              <a:rPr lang="en-US" dirty="0"/>
              <a:t> </a:t>
            </a:r>
          </a:p>
          <a:p>
            <a:r>
              <a:rPr lang="es-ES" dirty="0"/>
              <a:t>Comenzó el 4 de septiembre y dura hasta el 31 de diciembre, a menos que se modifique.</a:t>
            </a:r>
            <a:endParaRPr lang="en-US" sz="1400" dirty="0"/>
          </a:p>
          <a:p>
            <a:r>
              <a:rPr lang="es-ES" dirty="0"/>
              <a:t>Todo el alquiler, cargos por pagos atrasados y los intereses se tendrán que pagar el 31 de diciembre, a menos que se modifique.</a:t>
            </a:r>
            <a:endParaRPr lang="en-US" dirty="0"/>
          </a:p>
          <a:p>
            <a:endParaRPr lang="en-US" sz="1400" dirty="0"/>
          </a:p>
          <a:p>
            <a:r>
              <a:rPr lang="es-ES" dirty="0"/>
              <a:t>El Congreso aún debe crear un fondo federal de asistencia para el alquiler para ayudar a los inquilinos que califiquen a pagar el alquiler y a sus propietarios a pagar sus hipotecas/gastos.</a:t>
            </a:r>
            <a:endParaRPr lang="en-US" dirty="0"/>
          </a:p>
          <a:p>
            <a:endParaRPr lang="en-US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4F975D2E-AC90-474E-B9F0-EE99819046A7}"/>
              </a:ext>
            </a:extLst>
          </p:cNvPr>
          <p:cNvPicPr/>
          <p:nvPr/>
        </p:nvPicPr>
        <p:blipFill rotWithShape="1">
          <a:blip r:embed="rId2"/>
          <a:srcRect t="18927" b="26107"/>
          <a:stretch/>
        </p:blipFill>
        <p:spPr>
          <a:xfrm>
            <a:off x="8575040" y="5876647"/>
            <a:ext cx="3244270" cy="59110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75569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52479-7F32-46E4-8486-8321BE15E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118" y="0"/>
            <a:ext cx="10018713" cy="1139687"/>
          </a:xfrm>
        </p:spPr>
        <p:txBody>
          <a:bodyPr/>
          <a:lstStyle/>
          <a:p>
            <a:r>
              <a:rPr lang="en-US" b="1" dirty="0"/>
              <a:t> A </a:t>
            </a:r>
            <a:r>
              <a:rPr lang="en-US" b="1" dirty="0" err="1"/>
              <a:t>Quien</a:t>
            </a:r>
            <a:r>
              <a:rPr lang="en-US" b="1" dirty="0"/>
              <a:t> </a:t>
            </a:r>
            <a:r>
              <a:rPr lang="en-US" b="1" dirty="0" err="1"/>
              <a:t>Cubre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492CC-8F4C-4EAD-ACB9-4F3AF8F84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7190" y="940904"/>
            <a:ext cx="10018713" cy="4568944"/>
          </a:xfrm>
        </p:spPr>
        <p:txBody>
          <a:bodyPr>
            <a:no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Propiedades</a:t>
            </a:r>
            <a:r>
              <a:rPr lang="en-US" dirty="0"/>
              <a:t> de </a:t>
            </a:r>
            <a:r>
              <a:rPr lang="en-US" dirty="0" err="1"/>
              <a:t>alquiler</a:t>
            </a:r>
            <a:r>
              <a:rPr lang="en-US" dirty="0"/>
              <a:t> </a:t>
            </a:r>
            <a:r>
              <a:rPr lang="en-US" dirty="0" err="1"/>
              <a:t>residencial</a:t>
            </a:r>
            <a:r>
              <a:rPr lang="en-US" dirty="0"/>
              <a:t> </a:t>
            </a:r>
            <a:r>
              <a:rPr lang="en-US" dirty="0" err="1"/>
              <a:t>solamente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En cualquier lugar de Estados Unidos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El inquilino DEBE firmar y entregar una declaración jurada al propietario/ gerente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s-ES" dirty="0"/>
              <a:t>Una vez que se entrega la Declaración, se detiene el desalojo incluso si se ha dictado sentencia. Pero los inquilinos deben actuar antes de que el Alguacil llegue a la puerta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D518C8D9-6700-42C7-8639-82C2364D6308}"/>
              </a:ext>
            </a:extLst>
          </p:cNvPr>
          <p:cNvPicPr/>
          <p:nvPr/>
        </p:nvPicPr>
        <p:blipFill rotWithShape="1">
          <a:blip r:embed="rId2"/>
          <a:srcRect t="18927" b="26107"/>
          <a:stretch/>
        </p:blipFill>
        <p:spPr>
          <a:xfrm>
            <a:off x="8575040" y="5876647"/>
            <a:ext cx="3244270" cy="59110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96087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EEF71D-B775-4A25-BB2E-B5168E78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solidFill>
                  <a:srgbClr val="FFFFFF"/>
                </a:solidFill>
              </a:rPr>
              <a:t> </a:t>
            </a:r>
            <a:r>
              <a:rPr lang="en-US" sz="5400" b="1" dirty="0" err="1">
                <a:solidFill>
                  <a:srgbClr val="FFFFFF"/>
                </a:solidFill>
              </a:rPr>
              <a:t>Califico</a:t>
            </a:r>
            <a:r>
              <a:rPr lang="en-US" sz="5400" b="1" dirty="0">
                <a:solidFill>
                  <a:srgbClr val="FFFFFF"/>
                </a:solidFill>
              </a:rPr>
              <a:t>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CC349-0CAB-471B-AA9B-EB23A8899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4093" y="1181101"/>
            <a:ext cx="6385918" cy="51054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s-ES" dirty="0"/>
              <a:t>¿Ha hecho su “mejor esfuerzo” para obtener la asistencia del gobierno para vivienda y alquiler</a:t>
            </a:r>
            <a:r>
              <a:rPr lang="en-US" dirty="0"/>
              <a:t>? 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 </a:t>
            </a:r>
            <a:r>
              <a:rPr lang="en-US" dirty="0" err="1"/>
              <a:t>vive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Beaumont, </a:t>
            </a:r>
            <a:r>
              <a:rPr lang="en-US" dirty="0" err="1"/>
              <a:t>aplique</a:t>
            </a:r>
            <a:r>
              <a:rPr lang="en-US" dirty="0"/>
              <a:t> hoy para </a:t>
            </a:r>
            <a:r>
              <a:rPr lang="en-US" dirty="0" err="1"/>
              <a:t>ayuda</a:t>
            </a:r>
            <a:r>
              <a:rPr lang="en-US" dirty="0"/>
              <a:t> de </a:t>
            </a:r>
            <a:r>
              <a:rPr lang="en-US" dirty="0" err="1"/>
              <a:t>alquiler</a:t>
            </a:r>
            <a:r>
              <a:rPr lang="en-US" dirty="0"/>
              <a:t> Habitat for Humanity 409-832-5853. </a:t>
            </a:r>
            <a:r>
              <a:rPr lang="es-ES" dirty="0"/>
              <a:t>Esto será prueba de "mejores esfuerzos" incluso si no recibe ayuda.</a:t>
            </a:r>
            <a:r>
              <a:rPr lang="en-US" dirty="0"/>
              <a:t>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2"/>
            </a:pP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ingreso</a:t>
            </a:r>
            <a:r>
              <a:rPr lang="en-US" dirty="0"/>
              <a:t> de 2020 sera </a:t>
            </a:r>
            <a:r>
              <a:rPr lang="en-US" dirty="0" err="1"/>
              <a:t>menos</a:t>
            </a:r>
            <a:r>
              <a:rPr lang="en-US" dirty="0"/>
              <a:t> de $99,000 para 1; $198,000 para la </a:t>
            </a:r>
            <a:r>
              <a:rPr lang="en-US" dirty="0" err="1"/>
              <a:t>familia</a:t>
            </a:r>
            <a:r>
              <a:rPr lang="en-US" dirty="0"/>
              <a:t>? O </a:t>
            </a:r>
            <a:r>
              <a:rPr lang="en-US" dirty="0" err="1"/>
              <a:t>recibio</a:t>
            </a:r>
            <a:r>
              <a:rPr lang="en-US" dirty="0"/>
              <a:t> $1,200 del cheque de </a:t>
            </a:r>
            <a:r>
              <a:rPr lang="en-US" dirty="0" err="1"/>
              <a:t>estimulo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ano</a:t>
            </a:r>
            <a:r>
              <a:rPr lang="en-US" dirty="0"/>
              <a:t>? O no 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obligado</a:t>
            </a:r>
            <a:r>
              <a:rPr lang="en-US" dirty="0"/>
              <a:t> a </a:t>
            </a:r>
            <a:r>
              <a:rPr lang="en-US" dirty="0" err="1"/>
              <a:t>pagar</a:t>
            </a:r>
            <a:r>
              <a:rPr lang="en-US" dirty="0"/>
              <a:t> 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2019 </a:t>
            </a:r>
            <a:r>
              <a:rPr lang="en-US" dirty="0" err="1"/>
              <a:t>debido</a:t>
            </a:r>
            <a:r>
              <a:rPr lang="en-US" dirty="0"/>
              <a:t> a </a:t>
            </a:r>
            <a:r>
              <a:rPr lang="en-US" dirty="0" err="1"/>
              <a:t>bajos</a:t>
            </a:r>
            <a:r>
              <a:rPr lang="en-US" dirty="0"/>
              <a:t> </a:t>
            </a:r>
            <a:r>
              <a:rPr lang="en-US" dirty="0" err="1"/>
              <a:t>ingresos</a:t>
            </a:r>
            <a:r>
              <a:rPr lang="en-US" dirty="0"/>
              <a:t>?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600" b="1" dirty="0">
                <a:solidFill>
                  <a:srgbClr val="FF0000"/>
                </a:solidFill>
              </a:rPr>
              <a:t>Nota:   </a:t>
            </a:r>
            <a:r>
              <a:rPr lang="en-US" sz="2600" b="1" dirty="0" err="1">
                <a:solidFill>
                  <a:srgbClr val="FF0000"/>
                </a:solidFill>
              </a:rPr>
              <a:t>Ningun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Inquilino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esta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excluido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debido</a:t>
            </a:r>
            <a:r>
              <a:rPr lang="en-US" sz="2600" b="1" dirty="0">
                <a:solidFill>
                  <a:srgbClr val="FF0000"/>
                </a:solidFill>
              </a:rPr>
              <a:t> a </a:t>
            </a:r>
            <a:r>
              <a:rPr lang="en-US" sz="2600" b="1" dirty="0" err="1">
                <a:solidFill>
                  <a:srgbClr val="FF0000"/>
                </a:solidFill>
              </a:rPr>
              <a:t>su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estatus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migratorio</a:t>
            </a:r>
            <a:r>
              <a:rPr lang="en-US" sz="2600" b="1" dirty="0">
                <a:solidFill>
                  <a:srgbClr val="FF0000"/>
                </a:solidFill>
              </a:rPr>
              <a:t>!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pic>
        <p:nvPicPr>
          <p:cNvPr id="5" name="image1.jpg">
            <a:extLst>
              <a:ext uri="{FF2B5EF4-FFF2-40B4-BE49-F238E27FC236}">
                <a16:creationId xmlns:a16="http://schemas.microsoft.com/office/drawing/2014/main" id="{3EED4109-B6B7-4960-8517-488C2318900B}"/>
              </a:ext>
            </a:extLst>
          </p:cNvPr>
          <p:cNvPicPr/>
          <p:nvPr/>
        </p:nvPicPr>
        <p:blipFill rotWithShape="1">
          <a:blip r:embed="rId3"/>
          <a:srcRect t="18927" b="26107"/>
          <a:stretch/>
        </p:blipFill>
        <p:spPr>
          <a:xfrm>
            <a:off x="8575040" y="5876647"/>
            <a:ext cx="3244270" cy="591104"/>
          </a:xfrm>
          <a:prstGeom prst="rect">
            <a:avLst/>
          </a:prstGeom>
          <a:ln/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B8687AEF-D45E-4A27-8DFE-13818CAB74C2}"/>
              </a:ext>
            </a:extLst>
          </p:cNvPr>
          <p:cNvSpPr txBox="1">
            <a:spLocks/>
          </p:cNvSpPr>
          <p:nvPr/>
        </p:nvSpPr>
        <p:spPr>
          <a:xfrm>
            <a:off x="3674723" y="102596"/>
            <a:ext cx="10018713" cy="89725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¿</a:t>
            </a:r>
            <a:r>
              <a:rPr lang="en-US" b="1" dirty="0" err="1"/>
              <a:t>Califico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9873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57D56-8704-4985-862C-1DCE096B5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19" y="502920"/>
            <a:ext cx="10018713" cy="897255"/>
          </a:xfrm>
        </p:spPr>
        <p:txBody>
          <a:bodyPr/>
          <a:lstStyle/>
          <a:p>
            <a:r>
              <a:rPr lang="en-US" b="1" dirty="0"/>
              <a:t>¿</a:t>
            </a:r>
            <a:r>
              <a:rPr lang="en-US" b="1" dirty="0" err="1"/>
              <a:t>Califico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78894-D0B2-4B7E-90FF-47A75B982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09531"/>
            <a:ext cx="10018713" cy="408167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4200" dirty="0"/>
          </a:p>
          <a:p>
            <a:pPr marL="742950" indent="-742950">
              <a:buFont typeface="+mj-lt"/>
              <a:buAutoNum type="arabicPeriod" startAt="3"/>
            </a:pPr>
            <a:r>
              <a:rPr lang="es-ES" sz="4200" dirty="0"/>
              <a:t>No puede pagar el alquiler completo debido a una perdida sustancial de los ingresos del hogar, ya sea debido a la perdida de salario o costos médicos extraordinarios. (7.5% de sus ingresos este ano)</a:t>
            </a:r>
          </a:p>
          <a:p>
            <a:pPr marL="0" indent="0">
              <a:buNone/>
            </a:pPr>
            <a:endParaRPr lang="en-US" sz="4500" dirty="0"/>
          </a:p>
          <a:p>
            <a:pPr marL="914400" indent="-914400">
              <a:buFont typeface="+mj-lt"/>
              <a:buAutoNum type="arabicPeriod" startAt="4"/>
            </a:pPr>
            <a:r>
              <a:rPr lang="en-US" sz="4500" dirty="0" err="1"/>
              <a:t>Haciendo</a:t>
            </a:r>
            <a:r>
              <a:rPr lang="en-US" sz="4500" dirty="0"/>
              <a:t> </a:t>
            </a:r>
            <a:r>
              <a:rPr lang="en-US" sz="4500" dirty="0" err="1"/>
              <a:t>todo</a:t>
            </a:r>
            <a:r>
              <a:rPr lang="en-US" sz="4500" dirty="0"/>
              <a:t> lo possible para </a:t>
            </a:r>
            <a:r>
              <a:rPr lang="en-US" sz="4500" dirty="0" err="1"/>
              <a:t>realizar</a:t>
            </a:r>
            <a:r>
              <a:rPr lang="en-US" sz="4500" dirty="0"/>
              <a:t> </a:t>
            </a:r>
            <a:r>
              <a:rPr lang="en-US" sz="4500" dirty="0" err="1"/>
              <a:t>pagos</a:t>
            </a:r>
            <a:r>
              <a:rPr lang="en-US" sz="4500" dirty="0"/>
              <a:t> </a:t>
            </a:r>
            <a:r>
              <a:rPr lang="en-US" sz="4500" dirty="0" err="1"/>
              <a:t>parciales</a:t>
            </a:r>
            <a:r>
              <a:rPr lang="en-US" sz="4500" dirty="0"/>
              <a:t> de </a:t>
            </a:r>
            <a:r>
              <a:rPr lang="en-US" sz="4500" dirty="0" err="1"/>
              <a:t>vivienda</a:t>
            </a:r>
            <a:r>
              <a:rPr lang="en-US" sz="4500" dirty="0"/>
              <a:t> a </a:t>
            </a:r>
            <a:r>
              <a:rPr lang="en-US" sz="4500" dirty="0" err="1"/>
              <a:t>tiempo</a:t>
            </a:r>
            <a:r>
              <a:rPr lang="en-US" sz="4500" dirty="0"/>
              <a:t>. </a:t>
            </a:r>
          </a:p>
          <a:p>
            <a:pPr lvl="2"/>
            <a:r>
              <a:rPr lang="en-US" sz="3300" dirty="0" err="1"/>
              <a:t>Deberia</a:t>
            </a:r>
            <a:r>
              <a:rPr lang="en-US" sz="3300" dirty="0"/>
              <a:t> </a:t>
            </a:r>
            <a:r>
              <a:rPr lang="en-US" sz="3300" dirty="0" err="1"/>
              <a:t>hacer</a:t>
            </a:r>
            <a:r>
              <a:rPr lang="en-US" sz="3300" dirty="0"/>
              <a:t> </a:t>
            </a:r>
            <a:r>
              <a:rPr lang="en-US" sz="3300" dirty="0" err="1"/>
              <a:t>algun</a:t>
            </a:r>
            <a:r>
              <a:rPr lang="en-US" sz="3300" dirty="0"/>
              <a:t> </a:t>
            </a:r>
            <a:r>
              <a:rPr lang="en-US" sz="3300" dirty="0" err="1"/>
              <a:t>pago</a:t>
            </a:r>
            <a:r>
              <a:rPr lang="en-US" sz="3300" dirty="0"/>
              <a:t> </a:t>
            </a:r>
            <a:r>
              <a:rPr lang="en-US" sz="3300" dirty="0" err="1"/>
              <a:t>parcial</a:t>
            </a:r>
            <a:r>
              <a:rPr lang="en-US" sz="3300" dirty="0"/>
              <a:t> </a:t>
            </a:r>
            <a:r>
              <a:rPr lang="en-US" sz="3300" dirty="0" err="1"/>
              <a:t>si</a:t>
            </a:r>
            <a:r>
              <a:rPr lang="en-US" sz="3300" dirty="0"/>
              <a:t> es </a:t>
            </a:r>
            <a:r>
              <a:rPr lang="en-US" sz="3300" dirty="0" err="1"/>
              <a:t>posible</a:t>
            </a:r>
            <a:r>
              <a:rPr lang="en-US" sz="3300" dirty="0"/>
              <a:t>.	</a:t>
            </a:r>
            <a:br>
              <a:rPr lang="en-US" sz="3300" dirty="0"/>
            </a:br>
            <a:endParaRPr lang="en-US" sz="4500" dirty="0"/>
          </a:p>
          <a:p>
            <a:pPr marL="914400" indent="-914400">
              <a:buFont typeface="+mj-lt"/>
              <a:buAutoNum type="arabicPeriod" startAt="5"/>
            </a:pPr>
            <a:r>
              <a:rPr lang="es-ES" sz="4500" dirty="0"/>
              <a:t>Si lo desalojan, quedaría sin hogar o tendría que mudarse con otras personas.</a:t>
            </a:r>
          </a:p>
          <a:p>
            <a:pPr marL="914400" indent="-914400">
              <a:buFont typeface="+mj-lt"/>
              <a:buAutoNum type="arabicPeriod" startAt="5"/>
            </a:pPr>
            <a:endParaRPr lang="en-US" sz="4500" dirty="0"/>
          </a:p>
          <a:p>
            <a:pPr marL="0" indent="0" algn="ctr">
              <a:buNone/>
            </a:pPr>
            <a:r>
              <a:rPr lang="en-US" sz="4200" b="1" dirty="0">
                <a:solidFill>
                  <a:srgbClr val="FF0000"/>
                </a:solidFill>
              </a:rPr>
              <a:t>Nota:   </a:t>
            </a:r>
            <a:r>
              <a:rPr lang="en-US" sz="4200" b="1" dirty="0" err="1">
                <a:solidFill>
                  <a:srgbClr val="FF0000"/>
                </a:solidFill>
              </a:rPr>
              <a:t>Ningun</a:t>
            </a:r>
            <a:r>
              <a:rPr lang="en-US" sz="4200" b="1" dirty="0">
                <a:solidFill>
                  <a:srgbClr val="FF0000"/>
                </a:solidFill>
              </a:rPr>
              <a:t> </a:t>
            </a:r>
            <a:r>
              <a:rPr lang="en-US" sz="4200" b="1" dirty="0" err="1">
                <a:solidFill>
                  <a:srgbClr val="FF0000"/>
                </a:solidFill>
              </a:rPr>
              <a:t>Inquilino</a:t>
            </a:r>
            <a:r>
              <a:rPr lang="en-US" sz="4200" b="1" dirty="0">
                <a:solidFill>
                  <a:srgbClr val="FF0000"/>
                </a:solidFill>
              </a:rPr>
              <a:t> </a:t>
            </a:r>
            <a:r>
              <a:rPr lang="en-US" sz="4200" b="1" dirty="0" err="1">
                <a:solidFill>
                  <a:srgbClr val="FF0000"/>
                </a:solidFill>
              </a:rPr>
              <a:t>esta</a:t>
            </a:r>
            <a:r>
              <a:rPr lang="en-US" sz="4200" b="1" dirty="0">
                <a:solidFill>
                  <a:srgbClr val="FF0000"/>
                </a:solidFill>
              </a:rPr>
              <a:t> </a:t>
            </a:r>
            <a:r>
              <a:rPr lang="en-US" sz="4200" b="1" dirty="0" err="1">
                <a:solidFill>
                  <a:srgbClr val="FF0000"/>
                </a:solidFill>
              </a:rPr>
              <a:t>excluido</a:t>
            </a:r>
            <a:r>
              <a:rPr lang="en-US" sz="4200" b="1" dirty="0">
                <a:solidFill>
                  <a:srgbClr val="FF0000"/>
                </a:solidFill>
              </a:rPr>
              <a:t> </a:t>
            </a:r>
            <a:r>
              <a:rPr lang="en-US" sz="4200" b="1" dirty="0" err="1">
                <a:solidFill>
                  <a:srgbClr val="FF0000"/>
                </a:solidFill>
              </a:rPr>
              <a:t>debido</a:t>
            </a:r>
            <a:r>
              <a:rPr lang="en-US" sz="4200" b="1" dirty="0">
                <a:solidFill>
                  <a:srgbClr val="FF0000"/>
                </a:solidFill>
              </a:rPr>
              <a:t> a </a:t>
            </a:r>
            <a:r>
              <a:rPr lang="en-US" sz="4200" b="1" dirty="0" err="1">
                <a:solidFill>
                  <a:srgbClr val="FF0000"/>
                </a:solidFill>
              </a:rPr>
              <a:t>su</a:t>
            </a:r>
            <a:r>
              <a:rPr lang="en-US" sz="4200" b="1" dirty="0">
                <a:solidFill>
                  <a:srgbClr val="FF0000"/>
                </a:solidFill>
              </a:rPr>
              <a:t> </a:t>
            </a:r>
            <a:r>
              <a:rPr lang="en-US" sz="4200" b="1" dirty="0" err="1">
                <a:solidFill>
                  <a:srgbClr val="FF0000"/>
                </a:solidFill>
              </a:rPr>
              <a:t>estatus</a:t>
            </a:r>
            <a:r>
              <a:rPr lang="en-US" sz="4200" b="1" dirty="0">
                <a:solidFill>
                  <a:srgbClr val="FF0000"/>
                </a:solidFill>
              </a:rPr>
              <a:t> </a:t>
            </a:r>
            <a:r>
              <a:rPr lang="en-US" sz="4200" b="1" dirty="0" err="1">
                <a:solidFill>
                  <a:srgbClr val="FF0000"/>
                </a:solidFill>
              </a:rPr>
              <a:t>migratorio</a:t>
            </a:r>
            <a:r>
              <a:rPr lang="en-US" sz="4200" b="1" dirty="0">
                <a:solidFill>
                  <a:srgbClr val="FF0000"/>
                </a:solidFill>
              </a:rPr>
              <a:t>!</a:t>
            </a:r>
            <a:endParaRPr lang="en-US" sz="4200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BE464AF-6815-481B-92EE-0FAE3D35AE3A}"/>
              </a:ext>
            </a:extLst>
          </p:cNvPr>
          <p:cNvPicPr/>
          <p:nvPr/>
        </p:nvPicPr>
        <p:blipFill rotWithShape="1">
          <a:blip r:embed="rId2"/>
          <a:srcRect t="18927" b="26107"/>
          <a:stretch/>
        </p:blipFill>
        <p:spPr>
          <a:xfrm>
            <a:off x="8575040" y="5876647"/>
            <a:ext cx="3244270" cy="59110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10373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6CD4F-A1DF-4755-BE2A-F85066208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00797"/>
          </a:xfrm>
        </p:spPr>
        <p:txBody>
          <a:bodyPr>
            <a:normAutofit/>
          </a:bodyPr>
          <a:lstStyle/>
          <a:p>
            <a:r>
              <a:rPr lang="en-US" b="1" dirty="0"/>
              <a:t>¿</a:t>
            </a:r>
            <a:r>
              <a:rPr lang="en-US" b="1" dirty="0" err="1"/>
              <a:t>Califico</a:t>
            </a:r>
            <a:r>
              <a:rPr lang="en-US" b="1" dirty="0"/>
              <a:t>?  Y </a:t>
            </a:r>
            <a:r>
              <a:rPr lang="en-US" b="1" dirty="0" err="1"/>
              <a:t>Advertencias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6C42D-A002-4EEF-89B0-987188668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77719"/>
            <a:ext cx="10018713" cy="3124201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s-ES" dirty="0"/>
              <a:t>Usted comprende que aún debe pagar el alquiler y seguir todos los demás términos de su contrato de arrendamiento y las reglas del lugar donde vive.</a:t>
            </a:r>
            <a:endParaRPr lang="en-US" dirty="0"/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  <a:p>
            <a:pPr marL="457200" indent="-457200">
              <a:buFont typeface="+mj-lt"/>
              <a:buAutoNum type="arabicPeriod" startAt="6"/>
            </a:pPr>
            <a:r>
              <a:rPr lang="es-ES" dirty="0"/>
              <a:t>Es posible que lo desalojen por razones distintas a no pagar el alquiler o realizar el pago de la vivienda. Así que tenga cuidado de no violar otros términos del contrato de arrendamiento porque los propietarios pueden usarlos para desalojarlo.</a:t>
            </a:r>
            <a:endParaRPr lang="en-US" dirty="0"/>
          </a:p>
          <a:p>
            <a:pPr marL="457200" indent="-457200">
              <a:buFont typeface="+mj-lt"/>
              <a:buAutoNum type="arabicPeriod" startAt="6"/>
            </a:pPr>
            <a:endParaRPr lang="en-US" b="1" dirty="0"/>
          </a:p>
          <a:p>
            <a:pPr marL="0" indent="0">
              <a:buNone/>
            </a:pPr>
            <a:r>
              <a:rPr lang="es-ES" b="1" dirty="0"/>
              <a:t>La declaración es un testimonio jurado, lo que significa que puede ser procesado, ir a la cárcel o pagar una multa si miente, engaña u omite información importante.</a:t>
            </a:r>
            <a:endParaRPr lang="en-US" b="1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B4F0C2AD-F944-4A4F-A54A-91B3EFE65D80}"/>
              </a:ext>
            </a:extLst>
          </p:cNvPr>
          <p:cNvPicPr/>
          <p:nvPr/>
        </p:nvPicPr>
        <p:blipFill rotWithShape="1">
          <a:blip r:embed="rId2"/>
          <a:srcRect t="18927" b="26107"/>
          <a:stretch/>
        </p:blipFill>
        <p:spPr>
          <a:xfrm>
            <a:off x="8575040" y="5876647"/>
            <a:ext cx="3244270" cy="59110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05221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D584F-6858-4C20-B0E1-B83BD9A3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552451"/>
            <a:ext cx="10018713" cy="737440"/>
          </a:xfrm>
        </p:spPr>
        <p:txBody>
          <a:bodyPr/>
          <a:lstStyle/>
          <a:p>
            <a:r>
              <a:rPr lang="en-US" b="1" dirty="0"/>
              <a:t>Lo Que </a:t>
            </a:r>
            <a:r>
              <a:rPr lang="en-US" b="1" dirty="0" err="1"/>
              <a:t>Necesita</a:t>
            </a:r>
            <a:r>
              <a:rPr lang="en-US" b="1" dirty="0"/>
              <a:t> </a:t>
            </a:r>
            <a:r>
              <a:rPr lang="en-US" b="1" dirty="0" err="1"/>
              <a:t>Hacer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4AB78-8EEE-426E-B59E-1773CBA40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8010" y="1814551"/>
            <a:ext cx="9474198" cy="3737317"/>
          </a:xfrm>
        </p:spPr>
        <p:txBody>
          <a:bodyPr>
            <a:noAutofit/>
          </a:bodyPr>
          <a:lstStyle/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adultos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firmaron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contrato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arrendamiento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deben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firmar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declaracion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Tome una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foto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declaracion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firmada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guardela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>
                <a:latin typeface="Arial" panose="020B0604020202020204" pitchFamily="34" charset="0"/>
                <a:cs typeface="Arial" panose="020B0604020202020204" pitchFamily="34" charset="0"/>
              </a:rPr>
              <a:t>Entregue la Declaración firmada al propietario o administrador de la propiedad y tome una foto de usted entregándola o poniendo la declaración en la caja de alquiler.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s-ES" sz="2600" dirty="0">
                <a:latin typeface="Arial" panose="020B0604020202020204" pitchFamily="34" charset="0"/>
                <a:cs typeface="Arial" panose="020B0604020202020204" pitchFamily="34" charset="0"/>
              </a:rPr>
              <a:t>Si lo envía por correo, envíelo por Correo Certificado para que tenga prueba de que lo envió.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E2FAC099-8DFF-4D75-A48C-1AB4608EDB2A}"/>
              </a:ext>
            </a:extLst>
          </p:cNvPr>
          <p:cNvPicPr/>
          <p:nvPr/>
        </p:nvPicPr>
        <p:blipFill rotWithShape="1">
          <a:blip r:embed="rId2"/>
          <a:srcRect t="18927" b="26107"/>
          <a:stretch/>
        </p:blipFill>
        <p:spPr>
          <a:xfrm>
            <a:off x="8575040" y="5876647"/>
            <a:ext cx="3244270" cy="59110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55544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10600-342C-4E8D-8AD0-C0FD7DF3E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012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Si el </a:t>
            </a:r>
            <a:r>
              <a:rPr lang="en-US" b="1" dirty="0" err="1"/>
              <a:t>propietario</a:t>
            </a:r>
            <a:r>
              <a:rPr lang="en-US" b="1" dirty="0"/>
              <a:t> </a:t>
            </a:r>
            <a:r>
              <a:rPr lang="en-US" b="1" dirty="0" err="1"/>
              <a:t>inicia</a:t>
            </a:r>
            <a:r>
              <a:rPr lang="en-US" b="1" dirty="0"/>
              <a:t> el </a:t>
            </a:r>
            <a:r>
              <a:rPr lang="en-US" b="1" dirty="0" err="1"/>
              <a:t>proceso</a:t>
            </a:r>
            <a:r>
              <a:rPr lang="en-US" b="1" dirty="0"/>
              <a:t> de </a:t>
            </a:r>
            <a:r>
              <a:rPr lang="en-US" b="1" dirty="0" err="1"/>
              <a:t>Desalojo</a:t>
            </a:r>
            <a:r>
              <a:rPr lang="en-US" b="1" dirty="0"/>
              <a:t>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987BF-88D6-49AA-AF1F-AF8206E36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1808481"/>
            <a:ext cx="9582783" cy="398272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dirty="0"/>
              <a:t>Si el inquilino recibe un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Aviso de Desocupar</a:t>
            </a:r>
            <a:r>
              <a:rPr lang="es-ES" dirty="0"/>
              <a:t>”, complete la Declaración y entréguela al propietario.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Si el inquilino recibe una citación para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Aparecer en una Audiencia de Desalojo</a:t>
            </a:r>
            <a:r>
              <a:rPr lang="es-ES" dirty="0"/>
              <a:t>, el propietario debe presentar una copia de la declaración e información sobre sus derechos. El inquilino debe completar la Declaración y entregarla al propietario </a:t>
            </a:r>
            <a:r>
              <a:rPr lang="es-ES" dirty="0">
                <a:solidFill>
                  <a:srgbClr val="FF0000"/>
                </a:solidFill>
              </a:rPr>
              <a:t>Y presentarla ante el Tribunal de Justicia de Paz (</a:t>
            </a:r>
            <a:r>
              <a:rPr lang="es-ES" dirty="0" err="1">
                <a:solidFill>
                  <a:srgbClr val="FF0000"/>
                </a:solidFill>
              </a:rPr>
              <a:t>Justice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of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the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Peace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Court</a:t>
            </a:r>
            <a:r>
              <a:rPr lang="es-ES" dirty="0">
                <a:solidFill>
                  <a:srgbClr val="FF0000"/>
                </a:solidFill>
              </a:rPr>
              <a:t>). Comuníquese con </a:t>
            </a:r>
            <a:r>
              <a:rPr lang="es-ES" dirty="0" err="1">
                <a:solidFill>
                  <a:srgbClr val="FF0000"/>
                </a:solidFill>
              </a:rPr>
              <a:t>Lone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Star</a:t>
            </a:r>
            <a:r>
              <a:rPr lang="es-ES" dirty="0">
                <a:solidFill>
                  <a:srgbClr val="FF0000"/>
                </a:solidFill>
              </a:rPr>
              <a:t> Legal </a:t>
            </a:r>
            <a:r>
              <a:rPr lang="es-ES" dirty="0" err="1">
                <a:solidFill>
                  <a:srgbClr val="FF0000"/>
                </a:solidFill>
              </a:rPr>
              <a:t>Aid</a:t>
            </a:r>
            <a:r>
              <a:rPr lang="es-ES" dirty="0">
                <a:solidFill>
                  <a:srgbClr val="FF0000"/>
                </a:solidFill>
              </a:rPr>
              <a:t> (713) 652-0077 o (800) 733-8394 para obtener ayuda</a:t>
            </a:r>
            <a:r>
              <a:rPr lang="es-ES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Si el inquilino recibe una copia de una </a:t>
            </a:r>
            <a:r>
              <a:rPr lang="es-ES" sz="2500" b="1" dirty="0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den</a:t>
            </a:r>
            <a:r>
              <a:rPr lang="es-ES" dirty="0"/>
              <a:t> que requiere que se vaya, comuníquese con </a:t>
            </a:r>
            <a:r>
              <a:rPr lang="es-ES" dirty="0" err="1"/>
              <a:t>Lone</a:t>
            </a:r>
            <a:r>
              <a:rPr lang="es-ES" dirty="0"/>
              <a:t> </a:t>
            </a:r>
            <a:r>
              <a:rPr lang="es-ES" dirty="0" err="1"/>
              <a:t>Star</a:t>
            </a:r>
            <a:r>
              <a:rPr lang="es-ES" dirty="0"/>
              <a:t> Legal </a:t>
            </a:r>
            <a:r>
              <a:rPr lang="es-ES" dirty="0" err="1"/>
              <a:t>Aid</a:t>
            </a:r>
            <a:r>
              <a:rPr lang="es-ES" dirty="0"/>
              <a:t> pero no se </a:t>
            </a:r>
            <a:r>
              <a:rPr lang="es-ES" dirty="0" err="1"/>
              <a:t>autodesaloje</a:t>
            </a:r>
            <a:r>
              <a:rPr lang="es-ES" dirty="0"/>
              <a:t>.</a:t>
            </a:r>
            <a:endParaRPr lang="en-US" dirty="0"/>
          </a:p>
        </p:txBody>
      </p:sp>
      <p:pic>
        <p:nvPicPr>
          <p:cNvPr id="5" name="image1.jpg">
            <a:extLst>
              <a:ext uri="{FF2B5EF4-FFF2-40B4-BE49-F238E27FC236}">
                <a16:creationId xmlns:a16="http://schemas.microsoft.com/office/drawing/2014/main" id="{D68712C5-90B0-4E25-A2F3-C1643DFE8879}"/>
              </a:ext>
            </a:extLst>
          </p:cNvPr>
          <p:cNvPicPr/>
          <p:nvPr/>
        </p:nvPicPr>
        <p:blipFill rotWithShape="1">
          <a:blip r:embed="rId2"/>
          <a:srcRect t="18927" b="26107"/>
          <a:stretch/>
        </p:blipFill>
        <p:spPr>
          <a:xfrm>
            <a:off x="8575040" y="5876647"/>
            <a:ext cx="3244270" cy="59110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07695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6125F-F57C-4417-89D1-B7BD834B2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Propietario puede impugnar su declaración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5F918-92BE-465F-99C8-2630F6C8A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24365"/>
            <a:ext cx="10018713" cy="366683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s-ES" dirty="0"/>
              <a:t>La Declaración es una declaración jurada; no la firme a menos que crea que todas las declaraciones son verdaderas. </a:t>
            </a:r>
          </a:p>
          <a:p>
            <a:pPr marL="457200" indent="-457200">
              <a:buAutoNum type="arabicPeriod"/>
            </a:pPr>
            <a:r>
              <a:rPr lang="es-ES" dirty="0"/>
              <a:t>El propietario puede cuestionar la veracidad de cualquier declaración jurada en la Declaración en el Tribunal de Justicia de Paz. Si lo hace, el inquilino puede proporcionar comprobantes que sean verdaderos.</a:t>
            </a:r>
          </a:p>
          <a:p>
            <a:pPr marL="457200" indent="-457200">
              <a:buAutoNum type="arabicPeriod"/>
            </a:pPr>
            <a:r>
              <a:rPr lang="es-ES" dirty="0"/>
              <a:t>El Juez de la Paz tomará una decisión sobre si dejar que continúe el Desalojo basándose en si él/ella cree que todas las declaraciones de la Declaración son ciertas.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08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853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</vt:lpstr>
      <vt:lpstr>Parallax</vt:lpstr>
      <vt:lpstr>Moratoria de Protección de Desalojos del CDC</vt:lpstr>
      <vt:lpstr>Resumen </vt:lpstr>
      <vt:lpstr> A Quien Cubre</vt:lpstr>
      <vt:lpstr> Califico?</vt:lpstr>
      <vt:lpstr>¿Califico?</vt:lpstr>
      <vt:lpstr>¿Califico?  Y Advertencias</vt:lpstr>
      <vt:lpstr>Lo Que Necesita Hacer</vt:lpstr>
      <vt:lpstr>Si el propietario inicia el proceso de Desalojo..</vt:lpstr>
      <vt:lpstr>El Propietario puede impugnar su declaración</vt:lpstr>
      <vt:lpstr>Para mas informacion de TMO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 Eviction Moratorium</dc:title>
  <dc:creator>Joe Higgs</dc:creator>
  <cp:lastModifiedBy>Georgina Esquivel</cp:lastModifiedBy>
  <cp:revision>20</cp:revision>
  <dcterms:created xsi:type="dcterms:W3CDTF">2020-09-09T15:49:39Z</dcterms:created>
  <dcterms:modified xsi:type="dcterms:W3CDTF">2020-09-21T22:04:51Z</dcterms:modified>
</cp:coreProperties>
</file>